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62" r:id="rId3"/>
    <p:sldId id="263" r:id="rId4"/>
    <p:sldId id="275" r:id="rId5"/>
    <p:sldId id="274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97EF"/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40" autoAdjust="0"/>
    <p:restoredTop sz="99876" autoAdjust="0"/>
  </p:normalViewPr>
  <p:slideViewPr>
    <p:cSldViewPr snapToGrid="0" snapToObjects="1">
      <p:cViewPr>
        <p:scale>
          <a:sx n="121" d="100"/>
          <a:sy n="121" d="100"/>
        </p:scale>
        <p:origin x="-848" y="12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handoutMaster" Target="handoutMasters/handout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F64ED5-E7FA-4449-9ED6-2B5FC58A760C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4EF26B-B582-4C4F-A010-10790899F2E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1652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71CD2-73E5-DA4D-9E38-2F2606569025}" type="datetimeFigureOut">
              <a:rPr lang="en-US" smtClean="0"/>
              <a:t>6/13/16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C2C1E-4600-454B-A9C2-429BF2E15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3190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A22C43-6809-8849-8DA6-253AED76DE4E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A0E3A-014A-714F-B90F-1C90B8EC7877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DBECFC-68D9-E04C-8CA5-55A1CC297F75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BCFEF3-79DB-F540-AF71-646215B8760D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3D18AA-BB8F-FE43-B166-DA39B969BA47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77A468-1FC3-5C49-A2C5-DD8EEB5E1346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9CE85-ACB2-1444-BD34-9C4CC506F48B}" type="datetime1">
              <a:rPr lang="en-US" smtClean="0"/>
              <a:t>6/13/16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7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10503E-6EF6-ED45-8BC3-5B3FCE940E71}" type="datetime1">
              <a:rPr lang="en-US" smtClean="0"/>
              <a:t>6/13/16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996C6-EBD1-534B-998E-1C6ADFBA7A6D}" type="datetime1">
              <a:rPr lang="en-US" smtClean="0"/>
              <a:t>6/13/16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4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F76EC8-FD0B-8443-A174-2BA8A6108439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2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B26CA5-7746-9F48-B94A-68477BF5F23E}" type="datetime1">
              <a:rPr lang="en-US" smtClean="0"/>
              <a:t>6/13/16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5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42C026-49A7-6743-8C7B-EFF90B41838C}" type="datetime1">
              <a:rPr lang="en-US" smtClean="0"/>
              <a:t>6/13/16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07189" y="6356350"/>
            <a:ext cx="340046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0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4.png"/><Relationship Id="rId9" Type="http://schemas.openxmlformats.org/officeDocument/2006/relationships/image" Target="../media/image16.emf"/><Relationship Id="rId10" Type="http://schemas.openxmlformats.org/officeDocument/2006/relationships/image" Target="../media/image17.png"/><Relationship Id="rId11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2.png"/><Relationship Id="rId12" Type="http://schemas.openxmlformats.org/officeDocument/2006/relationships/image" Target="../media/image23.png"/><Relationship Id="rId13" Type="http://schemas.openxmlformats.org/officeDocument/2006/relationships/hyperlink" Target="bit.ly%5CDCdatathon" TargetMode="External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4.png"/><Relationship Id="rId9" Type="http://schemas.openxmlformats.org/officeDocument/2006/relationships/image" Target="../media/image16.emf"/><Relationship Id="rId10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>
                <a:latin typeface="Georgia"/>
                <a:cs typeface="Georgia"/>
              </a:rPr>
              <a:t>Exploring </a:t>
            </a:r>
            <a:r>
              <a:rPr lang="en-US" sz="5000" b="1" dirty="0">
                <a:solidFill>
                  <a:srgbClr val="FF0000"/>
                </a:solidFill>
                <a:latin typeface="Georgia"/>
                <a:cs typeface="Georgia"/>
              </a:rPr>
              <a:t>Aggregation</a:t>
            </a:r>
            <a:r>
              <a:rPr lang="en-US" sz="5000" dirty="0">
                <a:latin typeface="Georgia"/>
                <a:cs typeface="Georgia"/>
              </a:rPr>
              <a:t> of Personal, Private, and Institutional Web Archives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4075128"/>
            <a:ext cx="9144000" cy="994565"/>
          </a:xfrm>
        </p:spPr>
        <p:txBody>
          <a:bodyPr>
            <a:normAutofit/>
          </a:bodyPr>
          <a:lstStyle/>
          <a:p>
            <a:pPr>
              <a:lnSpc>
                <a:spcPct val="70000"/>
              </a:lnSpc>
            </a:pPr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 Kelly</a:t>
            </a:r>
          </a:p>
          <a:p>
            <a:pPr>
              <a:lnSpc>
                <a:spcPct val="70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Web Science and Digital Libraries Research Group</a:t>
            </a:r>
          </a:p>
          <a:p>
            <a:pPr>
              <a:lnSpc>
                <a:spcPct val="70000"/>
              </a:lnSpc>
            </a:pPr>
            <a:r>
              <a:rPr lang="en-US" sz="1800" dirty="0" smtClean="0">
                <a:solidFill>
                  <a:schemeClr val="tx2">
                    <a:lumMod val="75000"/>
                  </a:schemeClr>
                </a:solidFill>
              </a:rPr>
              <a:t>Old Dominion University</a:t>
            </a:r>
            <a:endParaRPr lang="en-US" sz="18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214850"/>
            <a:ext cx="9144000" cy="109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Archives Unleashed 2.0: Web Archive Datathon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Washington, DC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June 15, 2016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080" y="6002803"/>
            <a:ext cx="1707134" cy="721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87519" y="6226677"/>
            <a:ext cx="14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@machawk1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4945" y="6312948"/>
            <a:ext cx="239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3032" y="6330191"/>
            <a:ext cx="11176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11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773" y="5349096"/>
            <a:ext cx="1115555" cy="111555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Problem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7548614" y="2917963"/>
            <a:ext cx="1298895" cy="904642"/>
            <a:chOff x="7312732" y="2917963"/>
            <a:chExt cx="1102147" cy="904642"/>
          </a:xfrm>
        </p:grpSpPr>
        <p:sp>
          <p:nvSpPr>
            <p:cNvPr id="12" name="Oval 11"/>
            <p:cNvSpPr/>
            <p:nvPr/>
          </p:nvSpPr>
          <p:spPr>
            <a:xfrm>
              <a:off x="7430647" y="2917963"/>
              <a:ext cx="863133" cy="863133"/>
            </a:xfrm>
            <a:prstGeom prst="ellipse">
              <a:avLst/>
            </a:prstGeom>
            <a:noFill/>
            <a:effectLst>
              <a:outerShdw blurRad="40005" dist="22987" dir="5400000" algn="tl" rotWithShape="0">
                <a:srgbClr val="000000">
                  <a:alpha val="35000"/>
                </a:srgbClr>
              </a:outerShdw>
            </a:effectLst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n>
                  <a:solidFill>
                    <a:schemeClr val="tx1"/>
                  </a:solidFill>
                </a:ln>
                <a:solidFill>
                  <a:schemeClr val="bg1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913430" y="3453273"/>
              <a:ext cx="18466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/>
            <p:cNvSpPr txBox="1"/>
            <p:nvPr/>
          </p:nvSpPr>
          <p:spPr>
            <a:xfrm rot="800196">
              <a:off x="7312732" y="2958460"/>
              <a:ext cx="1102147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i="1" dirty="0" smtClean="0"/>
                <a:t>other</a:t>
              </a:r>
            </a:p>
            <a:p>
              <a:pPr algn="ctr"/>
              <a:r>
                <a:rPr lang="en-US" sz="1400" i="1" dirty="0"/>
                <a:t>i</a:t>
              </a:r>
              <a:r>
                <a:rPr lang="en-US" sz="1400" i="1" dirty="0" smtClean="0"/>
                <a:t>nstitutional</a:t>
              </a:r>
            </a:p>
            <a:p>
              <a:pPr algn="ctr"/>
              <a:r>
                <a:rPr lang="en-US" sz="1400" i="1" dirty="0" smtClean="0"/>
                <a:t>archives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7063314" y="3184636"/>
            <a:ext cx="463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s-IS" dirty="0" smtClean="0"/>
              <a:t>. . .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4339" y="5238677"/>
            <a:ext cx="1118260" cy="1234141"/>
          </a:xfrm>
          <a:prstGeom prst="rect">
            <a:avLst/>
          </a:prstGeom>
        </p:spPr>
      </p:pic>
      <p:cxnSp>
        <p:nvCxnSpPr>
          <p:cNvPr id="36" name="Curved Connector 35"/>
          <p:cNvCxnSpPr>
            <a:stCxn id="6" idx="2"/>
          </p:cNvCxnSpPr>
          <p:nvPr/>
        </p:nvCxnSpPr>
        <p:spPr>
          <a:xfrm>
            <a:off x="3632192" y="3686628"/>
            <a:ext cx="733838" cy="1552048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urved Connector 35"/>
          <p:cNvCxnSpPr>
            <a:stCxn id="10" idx="2"/>
          </p:cNvCxnSpPr>
          <p:nvPr/>
        </p:nvCxnSpPr>
        <p:spPr>
          <a:xfrm flipH="1">
            <a:off x="4803259" y="3781096"/>
            <a:ext cx="468826" cy="1457584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Curved Connector 35"/>
          <p:cNvCxnSpPr/>
          <p:nvPr/>
        </p:nvCxnSpPr>
        <p:spPr>
          <a:xfrm flipH="1">
            <a:off x="4955660" y="3553968"/>
            <a:ext cx="1498272" cy="183711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35"/>
          <p:cNvCxnSpPr>
            <a:stCxn id="12" idx="4"/>
          </p:cNvCxnSpPr>
          <p:nvPr/>
        </p:nvCxnSpPr>
        <p:spPr>
          <a:xfrm flipH="1">
            <a:off x="5122600" y="3781096"/>
            <a:ext cx="3073585" cy="1886889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Curved Connector 35"/>
          <p:cNvCxnSpPr>
            <a:stCxn id="5" idx="2"/>
          </p:cNvCxnSpPr>
          <p:nvPr/>
        </p:nvCxnSpPr>
        <p:spPr>
          <a:xfrm>
            <a:off x="1903275" y="3686628"/>
            <a:ext cx="2189879" cy="1704452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Curved Connector 35"/>
          <p:cNvCxnSpPr>
            <a:stCxn id="4" idx="2"/>
          </p:cNvCxnSpPr>
          <p:nvPr/>
        </p:nvCxnSpPr>
        <p:spPr>
          <a:xfrm>
            <a:off x="670685" y="3686628"/>
            <a:ext cx="3333654" cy="1981357"/>
          </a:xfrm>
          <a:prstGeom prst="straightConnector1">
            <a:avLst/>
          </a:prstGeom>
          <a:ln w="57150" cmpd="sng">
            <a:solidFill>
              <a:schemeClr val="tx1"/>
            </a:solidFill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00" y="2843445"/>
            <a:ext cx="867769" cy="84318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887" y="2843445"/>
            <a:ext cx="1264775" cy="84318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14" y="2843445"/>
            <a:ext cx="1862555" cy="84318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03259" y="2843445"/>
            <a:ext cx="937651" cy="93765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5106" y="2843445"/>
            <a:ext cx="937651" cy="937651"/>
          </a:xfrm>
          <a:prstGeom prst="rect">
            <a:avLst/>
          </a:prstGeom>
        </p:spPr>
      </p:pic>
      <p:grpSp>
        <p:nvGrpSpPr>
          <p:cNvPr id="21" name="Group 20"/>
          <p:cNvGrpSpPr/>
          <p:nvPr/>
        </p:nvGrpSpPr>
        <p:grpSpPr>
          <a:xfrm>
            <a:off x="272407" y="5910550"/>
            <a:ext cx="864339" cy="804565"/>
            <a:chOff x="610024" y="2202153"/>
            <a:chExt cx="864339" cy="804565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874956" y="2247513"/>
              <a:ext cx="340452" cy="340452"/>
            </a:xfrm>
            <a:prstGeom prst="rect">
              <a:avLst/>
            </a:prstGeom>
          </p:spPr>
        </p:pic>
        <p:sp>
          <p:nvSpPr>
            <p:cNvPr id="23" name="Oval 22"/>
            <p:cNvSpPr/>
            <p:nvPr/>
          </p:nvSpPr>
          <p:spPr>
            <a:xfrm>
              <a:off x="637621" y="2202153"/>
              <a:ext cx="804565" cy="8045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10024" y="2544170"/>
              <a:ext cx="864339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 smtClean="0"/>
                <a:t>my private</a:t>
              </a:r>
            </a:p>
            <a:p>
              <a:pPr algn="ctr">
                <a:lnSpc>
                  <a:spcPct val="80000"/>
                </a:lnSpc>
              </a:pPr>
              <a:r>
                <a:rPr lang="en-US" sz="1200" dirty="0" smtClean="0"/>
                <a:t>archive</a:t>
              </a:r>
              <a:endParaRPr lang="en-US" sz="1200" dirty="0"/>
            </a:p>
          </p:txBody>
        </p:sp>
      </p:grpSp>
      <p:cxnSp>
        <p:nvCxnSpPr>
          <p:cNvPr id="25" name="Curved Connector 35"/>
          <p:cNvCxnSpPr>
            <a:endCxn id="14" idx="1"/>
          </p:cNvCxnSpPr>
          <p:nvPr/>
        </p:nvCxnSpPr>
        <p:spPr>
          <a:xfrm flipV="1">
            <a:off x="1942988" y="5855748"/>
            <a:ext cx="2061351" cy="54803"/>
          </a:xfrm>
          <a:prstGeom prst="straightConnector1">
            <a:avLst/>
          </a:prstGeom>
          <a:ln w="63500" cmpd="sng">
            <a:solidFill>
              <a:schemeClr val="bg1">
                <a:lumMod val="65000"/>
              </a:schemeClr>
            </a:solidFill>
            <a:prstDash val="lg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Multiply 25"/>
          <p:cNvSpPr/>
          <p:nvPr/>
        </p:nvSpPr>
        <p:spPr>
          <a:xfrm>
            <a:off x="2397020" y="5551854"/>
            <a:ext cx="607788" cy="607788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2</a:t>
            </a:fld>
            <a:endParaRPr lang="en-US"/>
          </a:p>
        </p:txBody>
      </p:sp>
      <p:sp>
        <p:nvSpPr>
          <p:cNvPr id="29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097341"/>
          </a:xfrm>
        </p:spPr>
        <p:txBody>
          <a:bodyPr>
            <a:normAutofit fontScale="85000" lnSpcReduction="10000"/>
          </a:bodyPr>
          <a:lstStyle/>
          <a:p>
            <a:r>
              <a:rPr lang="en-US" dirty="0"/>
              <a:t>Personal and Private Captures Cannot Systematically be replayed </a:t>
            </a:r>
            <a:r>
              <a:rPr lang="en-US" dirty="0" smtClean="0"/>
              <a:t>inline with </a:t>
            </a:r>
            <a:r>
              <a:rPr lang="en-US" dirty="0"/>
              <a:t>public institutional captures</a:t>
            </a:r>
          </a:p>
        </p:txBody>
      </p:sp>
    </p:spTree>
    <p:extLst>
      <p:ext uri="{BB962C8B-B14F-4D97-AF65-F5344CB8AC3E}">
        <p14:creationId xmlns:p14="http://schemas.microsoft.com/office/powerpoint/2010/main" val="7752038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Oh, the things we preserve</a:t>
            </a:r>
            <a:r>
              <a:rPr lang="is-IS" dirty="0" smtClean="0"/>
              <a:t>…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8164085" y="551830"/>
            <a:ext cx="804565" cy="804565"/>
            <a:chOff x="637621" y="2202153"/>
            <a:chExt cx="804565" cy="804565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74956" y="2247513"/>
              <a:ext cx="340452" cy="340452"/>
            </a:xfrm>
            <a:prstGeom prst="rect">
              <a:avLst/>
            </a:prstGeom>
          </p:spPr>
        </p:pic>
        <p:sp>
          <p:nvSpPr>
            <p:cNvPr id="6" name="Oval 5"/>
            <p:cNvSpPr/>
            <p:nvPr/>
          </p:nvSpPr>
          <p:spPr>
            <a:xfrm>
              <a:off x="637621" y="2202153"/>
              <a:ext cx="804565" cy="804565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22522" y="2544170"/>
              <a:ext cx="639343" cy="3939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80000"/>
                </a:lnSpc>
              </a:pPr>
              <a:r>
                <a:rPr lang="en-US" sz="1200" dirty="0" smtClean="0"/>
                <a:t>private</a:t>
              </a:r>
            </a:p>
            <a:p>
              <a:pPr algn="ctr">
                <a:lnSpc>
                  <a:spcPct val="80000"/>
                </a:lnSpc>
              </a:pPr>
              <a:r>
                <a:rPr lang="en-US" sz="1200" dirty="0" smtClean="0"/>
                <a:t>archive</a:t>
              </a:r>
              <a:endParaRPr lang="en-US" sz="1200" dirty="0"/>
            </a:p>
          </p:txBody>
        </p:sp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9536" y="1564687"/>
            <a:ext cx="2735960" cy="1981653"/>
          </a:xfrm>
          <a:prstGeom prst="rect">
            <a:avLst/>
          </a:prstGeom>
        </p:spPr>
      </p:pic>
      <p:pic>
        <p:nvPicPr>
          <p:cNvPr id="11" name="Picture 10" descr="Screen Shot 2016-06-08 at 1.04.3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7595" y="1506128"/>
            <a:ext cx="2661055" cy="2040212"/>
          </a:xfrm>
          <a:prstGeom prst="rect">
            <a:avLst/>
          </a:prstGeom>
        </p:spPr>
      </p:pic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3</a:t>
            </a:fld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15816" y="3460620"/>
            <a:ext cx="243663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>
                <a:latin typeface="Georgia"/>
                <a:cs typeface="Georgia"/>
              </a:rPr>
              <a:t>Pages </a:t>
            </a:r>
            <a:r>
              <a:rPr lang="en-US" sz="2400" b="1" u="sng" dirty="0" smtClean="0">
                <a:latin typeface="Georgia"/>
                <a:cs typeface="Georgia"/>
              </a:rPr>
              <a:t>I</a:t>
            </a:r>
            <a:r>
              <a:rPr lang="en-US" sz="2400" dirty="0" smtClean="0">
                <a:latin typeface="Georgia"/>
                <a:cs typeface="Georgia"/>
              </a:rPr>
              <a:t> saw or</a:t>
            </a:r>
          </a:p>
          <a:p>
            <a:pPr algn="ctr"/>
            <a:r>
              <a:rPr lang="en-US" sz="2400" dirty="0" smtClean="0">
                <a:latin typeface="Georgia"/>
                <a:cs typeface="Georgia"/>
              </a:rPr>
              <a:t>deem important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408014" y="3532660"/>
            <a:ext cx="212109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For my record</a:t>
            </a:r>
            <a:endParaRPr lang="en-US" sz="2400" dirty="0">
              <a:latin typeface="Georgia"/>
              <a:cs typeface="Georgia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342510" y="3535037"/>
            <a:ext cx="2626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Georgia"/>
                <a:cs typeface="Georgia"/>
              </a:rPr>
              <a:t>To privately share</a:t>
            </a:r>
            <a:endParaRPr lang="en-US" sz="2400" dirty="0">
              <a:latin typeface="Georgia"/>
              <a:cs typeface="Georgia"/>
            </a:endParaRPr>
          </a:p>
        </p:txBody>
      </p:sp>
      <p:cxnSp>
        <p:nvCxnSpPr>
          <p:cNvPr id="21" name="Straight Arrow Connector 20"/>
          <p:cNvCxnSpPr/>
          <p:nvPr/>
        </p:nvCxnSpPr>
        <p:spPr>
          <a:xfrm rot="5400000">
            <a:off x="6917228" y="5071766"/>
            <a:ext cx="681732" cy="915519"/>
          </a:xfrm>
          <a:prstGeom prst="bentConnector3">
            <a:avLst>
              <a:gd name="adj1" fmla="val 50000"/>
            </a:avLst>
          </a:prstGeom>
          <a:ln w="53975" cmpd="sng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67850" y="5891383"/>
            <a:ext cx="464967" cy="46496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7700" y="4613346"/>
            <a:ext cx="596305" cy="596305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650" y="5891383"/>
            <a:ext cx="464967" cy="464967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7841" y="5870392"/>
            <a:ext cx="464967" cy="464967"/>
          </a:xfrm>
          <a:prstGeom prst="rect">
            <a:avLst/>
          </a:prstGeom>
        </p:spPr>
      </p:pic>
      <p:cxnSp>
        <p:nvCxnSpPr>
          <p:cNvPr id="38" name="Straight Arrow Connector 20"/>
          <p:cNvCxnSpPr>
            <a:stCxn id="24" idx="2"/>
            <a:endCxn id="25" idx="0"/>
          </p:cNvCxnSpPr>
          <p:nvPr/>
        </p:nvCxnSpPr>
        <p:spPr>
          <a:xfrm rot="5400000">
            <a:off x="7150628" y="5326158"/>
            <a:ext cx="681732" cy="448719"/>
          </a:xfrm>
          <a:prstGeom prst="bentConnector3">
            <a:avLst>
              <a:gd name="adj1" fmla="val 46920"/>
            </a:avLst>
          </a:prstGeom>
          <a:ln w="53975" cmpd="sng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20"/>
          <p:cNvCxnSpPr>
            <a:stCxn id="24" idx="2"/>
            <a:endCxn id="26" idx="0"/>
          </p:cNvCxnSpPr>
          <p:nvPr/>
        </p:nvCxnSpPr>
        <p:spPr>
          <a:xfrm rot="16200000" flipH="1">
            <a:off x="7397719" y="5527785"/>
            <a:ext cx="660741" cy="24472"/>
          </a:xfrm>
          <a:prstGeom prst="bentConnector3">
            <a:avLst>
              <a:gd name="adj1" fmla="val 50000"/>
            </a:avLst>
          </a:prstGeom>
          <a:ln w="53975" cmpd="sng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52" name="Picture 51" descr="Screen Shot 2015-06-15 at 2.48.31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612" y="5870392"/>
            <a:ext cx="492637" cy="529447"/>
          </a:xfrm>
          <a:prstGeom prst="rect">
            <a:avLst/>
          </a:prstGeom>
        </p:spPr>
      </p:pic>
      <p:cxnSp>
        <p:nvCxnSpPr>
          <p:cNvPr id="56" name="Straight Arrow Connector 20"/>
          <p:cNvCxnSpPr>
            <a:stCxn id="24" idx="2"/>
            <a:endCxn id="52" idx="0"/>
          </p:cNvCxnSpPr>
          <p:nvPr/>
        </p:nvCxnSpPr>
        <p:spPr>
          <a:xfrm rot="16200000" flipH="1">
            <a:off x="7858522" y="5066982"/>
            <a:ext cx="660741" cy="946078"/>
          </a:xfrm>
          <a:prstGeom prst="bentConnector3">
            <a:avLst>
              <a:gd name="adj1" fmla="val 50000"/>
            </a:avLst>
          </a:prstGeom>
          <a:ln w="53975" cmpd="sng">
            <a:tailEnd type="triangle" w="lg" len="lg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3" name="Multiply 52"/>
          <p:cNvSpPr/>
          <p:nvPr/>
        </p:nvSpPr>
        <p:spPr>
          <a:xfrm>
            <a:off x="8032310" y="5317860"/>
            <a:ext cx="433351" cy="433351"/>
          </a:xfrm>
          <a:prstGeom prst="mathMultiply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3" name="Picture 62" descr="Screen Shot 2016-06-08 at 1.14.13 PM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406" y="1371769"/>
            <a:ext cx="2425170" cy="1782573"/>
          </a:xfrm>
          <a:prstGeom prst="rect">
            <a:avLst/>
          </a:prstGeom>
        </p:spPr>
      </p:pic>
      <p:pic>
        <p:nvPicPr>
          <p:cNvPr id="81" name="Picture 8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7981" y="5531534"/>
            <a:ext cx="765088" cy="554152"/>
          </a:xfrm>
          <a:prstGeom prst="rect">
            <a:avLst/>
          </a:prstGeom>
        </p:spPr>
      </p:pic>
      <p:sp>
        <p:nvSpPr>
          <p:cNvPr id="85" name="Oval 84"/>
          <p:cNvSpPr/>
          <p:nvPr/>
        </p:nvSpPr>
        <p:spPr>
          <a:xfrm>
            <a:off x="4284250" y="4709881"/>
            <a:ext cx="684431" cy="684431"/>
          </a:xfrm>
          <a:prstGeom prst="ellipse">
            <a:avLst/>
          </a:prstGeom>
          <a:noFill/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15604" y="4822519"/>
            <a:ext cx="423213" cy="467069"/>
          </a:xfrm>
          <a:prstGeom prst="rect">
            <a:avLst/>
          </a:prstGeom>
        </p:spPr>
      </p:pic>
      <p:pic>
        <p:nvPicPr>
          <p:cNvPr id="87" name="Picture 8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5604" y="4383180"/>
            <a:ext cx="364218" cy="460331"/>
          </a:xfrm>
          <a:prstGeom prst="rect">
            <a:avLst/>
          </a:prstGeom>
        </p:spPr>
      </p:pic>
      <p:sp>
        <p:nvSpPr>
          <p:cNvPr id="91" name="TextBox 90"/>
          <p:cNvSpPr txBox="1"/>
          <p:nvPr/>
        </p:nvSpPr>
        <p:spPr>
          <a:xfrm>
            <a:off x="3252822" y="6074963"/>
            <a:ext cx="999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180 days ago</a:t>
            </a:r>
            <a:endParaRPr lang="en-US" sz="1200" dirty="0"/>
          </a:p>
        </p:txBody>
      </p:sp>
      <p:pic>
        <p:nvPicPr>
          <p:cNvPr id="92" name="Picture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2270" y="5530339"/>
            <a:ext cx="765088" cy="554152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4200081" y="6052776"/>
            <a:ext cx="8933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2 years ago</a:t>
            </a:r>
            <a:endParaRPr lang="en-US" sz="1200" dirty="0"/>
          </a:p>
        </p:txBody>
      </p:sp>
      <p:pic>
        <p:nvPicPr>
          <p:cNvPr id="94" name="Picture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6563" y="5551104"/>
            <a:ext cx="765088" cy="554152"/>
          </a:xfrm>
          <a:prstGeom prst="rect">
            <a:avLst/>
          </a:prstGeom>
        </p:spPr>
      </p:pic>
      <p:sp>
        <p:nvSpPr>
          <p:cNvPr id="95" name="TextBox 94"/>
          <p:cNvSpPr txBox="1"/>
          <p:nvPr/>
        </p:nvSpPr>
        <p:spPr>
          <a:xfrm>
            <a:off x="5093879" y="6073541"/>
            <a:ext cx="9713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10 years ago</a:t>
            </a:r>
            <a:endParaRPr lang="en-US" sz="1200" dirty="0"/>
          </a:p>
        </p:txBody>
      </p:sp>
      <p:cxnSp>
        <p:nvCxnSpPr>
          <p:cNvPr id="97" name="Straight Connector 96"/>
          <p:cNvCxnSpPr>
            <a:stCxn id="85" idx="2"/>
            <a:endCxn id="81" idx="0"/>
          </p:cNvCxnSpPr>
          <p:nvPr/>
        </p:nvCxnSpPr>
        <p:spPr>
          <a:xfrm rot="10800000" flipV="1">
            <a:off x="3740526" y="5052096"/>
            <a:ext cx="543725" cy="47943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6"/>
          <p:cNvCxnSpPr>
            <a:stCxn id="85" idx="4"/>
            <a:endCxn id="92" idx="0"/>
          </p:cNvCxnSpPr>
          <p:nvPr/>
        </p:nvCxnSpPr>
        <p:spPr>
          <a:xfrm rot="5400000">
            <a:off x="4557627" y="5461499"/>
            <a:ext cx="136027" cy="1652"/>
          </a:xfrm>
          <a:prstGeom prst="bentConnector3">
            <a:avLst>
              <a:gd name="adj1" fmla="val 50000"/>
            </a:avLst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96"/>
          <p:cNvCxnSpPr>
            <a:stCxn id="85" idx="6"/>
            <a:endCxn id="94" idx="0"/>
          </p:cNvCxnSpPr>
          <p:nvPr/>
        </p:nvCxnSpPr>
        <p:spPr>
          <a:xfrm>
            <a:off x="4968681" y="5052097"/>
            <a:ext cx="560426" cy="499007"/>
          </a:xfrm>
          <a:prstGeom prst="bentConnector2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Screen Shot 2015-06-16 at 2.46.30 PM.pn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56" y="1590096"/>
            <a:ext cx="2425170" cy="2006973"/>
          </a:xfrm>
          <a:prstGeom prst="rect">
            <a:avLst/>
          </a:prstGeom>
        </p:spPr>
      </p:pic>
      <p:pic>
        <p:nvPicPr>
          <p:cNvPr id="106" name="Picture 10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7026" y="4716091"/>
            <a:ext cx="3012510" cy="137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3481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 Framework for Aggregation</a:t>
            </a:r>
            <a:br>
              <a:rPr lang="en-US" dirty="0" smtClean="0"/>
            </a:br>
            <a:r>
              <a:rPr lang="en-US" dirty="0" smtClean="0"/>
              <a:t>With Access Control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4</a:t>
            </a:fld>
            <a:endParaRPr lang="en-US"/>
          </a:p>
        </p:txBody>
      </p:sp>
      <p:pic>
        <p:nvPicPr>
          <p:cNvPr id="6" name="Picture 5" descr="pwaaIc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4315" y="4101737"/>
            <a:ext cx="1158572" cy="1146810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457200" y="3759695"/>
            <a:ext cx="1407150" cy="812486"/>
            <a:chOff x="463779" y="4864068"/>
            <a:chExt cx="1407150" cy="812486"/>
          </a:xfrm>
        </p:grpSpPr>
        <p:sp>
          <p:nvSpPr>
            <p:cNvPr id="8" name="Rectangle 7"/>
            <p:cNvSpPr/>
            <p:nvPr/>
          </p:nvSpPr>
          <p:spPr>
            <a:xfrm>
              <a:off x="518159" y="4864068"/>
              <a:ext cx="1308549" cy="81150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80732" y="4884388"/>
              <a:ext cx="382081" cy="382081"/>
            </a:xfrm>
            <a:prstGeom prst="rect">
              <a:avLst/>
            </a:prstGeom>
          </p:spPr>
        </p:pic>
        <p:pic>
          <p:nvPicPr>
            <p:cNvPr id="10" name="Picture 9" descr="OpenWayback-banner100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7503" y="5242213"/>
              <a:ext cx="1109501" cy="27947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463779" y="5414944"/>
              <a:ext cx="1407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 public CAPTURES</a:t>
              </a:r>
              <a:endParaRPr lang="en-US" sz="1100" b="1" dirty="0"/>
            </a:p>
          </p:txBody>
        </p:sp>
      </p:grpSp>
      <p:cxnSp>
        <p:nvCxnSpPr>
          <p:cNvPr id="12" name="Straight Connector 11"/>
          <p:cNvCxnSpPr>
            <a:stCxn id="6" idx="1"/>
            <a:endCxn id="27" idx="3"/>
          </p:cNvCxnSpPr>
          <p:nvPr/>
        </p:nvCxnSpPr>
        <p:spPr>
          <a:xfrm flipH="1">
            <a:off x="1823709" y="4675142"/>
            <a:ext cx="1690606" cy="405752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>
            <a:stCxn id="53" idx="2"/>
            <a:endCxn id="6" idx="0"/>
          </p:cNvCxnSpPr>
          <p:nvPr/>
        </p:nvCxnSpPr>
        <p:spPr>
          <a:xfrm flipH="1">
            <a:off x="4093601" y="3561035"/>
            <a:ext cx="5238" cy="540702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7978" y="2953555"/>
            <a:ext cx="589250" cy="57255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57978" y="2365287"/>
            <a:ext cx="696272" cy="46418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57978" y="1837357"/>
            <a:ext cx="962690" cy="435812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9079" y="2365609"/>
            <a:ext cx="1118260" cy="123414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32" y="2530353"/>
            <a:ext cx="914400" cy="914400"/>
          </a:xfrm>
          <a:prstGeom prst="rect">
            <a:avLst/>
          </a:prstGeom>
        </p:spPr>
      </p:pic>
      <p:cxnSp>
        <p:nvCxnSpPr>
          <p:cNvPr id="19" name="Straight Connector 18"/>
          <p:cNvCxnSpPr>
            <a:stCxn id="16" idx="1"/>
          </p:cNvCxnSpPr>
          <p:nvPr/>
        </p:nvCxnSpPr>
        <p:spPr>
          <a:xfrm flipH="1">
            <a:off x="6417339" y="2055263"/>
            <a:ext cx="1340639" cy="623466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>
            <a:stCxn id="53" idx="1"/>
            <a:endCxn id="18" idx="3"/>
          </p:cNvCxnSpPr>
          <p:nvPr/>
        </p:nvCxnSpPr>
        <p:spPr>
          <a:xfrm flipH="1">
            <a:off x="1607832" y="2986986"/>
            <a:ext cx="1916958" cy="567"/>
          </a:xfrm>
          <a:prstGeom prst="line">
            <a:avLst/>
          </a:prstGeom>
          <a:ln w="34925">
            <a:headEnd type="none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53" idx="3"/>
            <a:endCxn id="17" idx="1"/>
          </p:cNvCxnSpPr>
          <p:nvPr/>
        </p:nvCxnSpPr>
        <p:spPr>
          <a:xfrm flipV="1">
            <a:off x="4672888" y="2982680"/>
            <a:ext cx="626191" cy="4306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>
            <a:stCxn id="15" idx="1"/>
            <a:endCxn id="17" idx="3"/>
          </p:cNvCxnSpPr>
          <p:nvPr/>
        </p:nvCxnSpPr>
        <p:spPr>
          <a:xfrm flipH="1">
            <a:off x="6417339" y="2597378"/>
            <a:ext cx="1340639" cy="385302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>
            <a:stCxn id="14" idx="1"/>
          </p:cNvCxnSpPr>
          <p:nvPr/>
        </p:nvCxnSpPr>
        <p:spPr>
          <a:xfrm flipH="1">
            <a:off x="6307655" y="3239833"/>
            <a:ext cx="1450323" cy="13985"/>
          </a:xfrm>
          <a:prstGeom prst="line">
            <a:avLst/>
          </a:prstGeom>
          <a:ln w="34925">
            <a:headEnd type="triangle" w="lg" len="lg"/>
            <a:tailEnd type="triangl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>
            <a:endCxn id="8" idx="3"/>
          </p:cNvCxnSpPr>
          <p:nvPr/>
        </p:nvCxnSpPr>
        <p:spPr>
          <a:xfrm flipH="1">
            <a:off x="1820129" y="3308597"/>
            <a:ext cx="1857791" cy="856850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6" name="Group 25"/>
          <p:cNvGrpSpPr/>
          <p:nvPr/>
        </p:nvGrpSpPr>
        <p:grpSpPr>
          <a:xfrm>
            <a:off x="460780" y="4675142"/>
            <a:ext cx="1407150" cy="811504"/>
            <a:chOff x="430322" y="5820155"/>
            <a:chExt cx="1407150" cy="811504"/>
          </a:xfrm>
        </p:grpSpPr>
        <p:sp>
          <p:nvSpPr>
            <p:cNvPr id="27" name="Rectangle 26"/>
            <p:cNvSpPr/>
            <p:nvPr/>
          </p:nvSpPr>
          <p:spPr>
            <a:xfrm>
              <a:off x="484702" y="5820155"/>
              <a:ext cx="1308549" cy="811504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7275" y="5840475"/>
              <a:ext cx="382081" cy="382081"/>
            </a:xfrm>
            <a:prstGeom prst="rect">
              <a:avLst/>
            </a:prstGeom>
          </p:spPr>
        </p:pic>
        <p:pic>
          <p:nvPicPr>
            <p:cNvPr id="29" name="Picture 28" descr="OpenWayback-banner100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46" y="6198300"/>
              <a:ext cx="1109501" cy="279471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430322" y="6360871"/>
              <a:ext cx="1407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MY BANK CAPTURES</a:t>
              </a:r>
              <a:endParaRPr lang="en-US" sz="1100" b="1" dirty="0"/>
            </a:p>
          </p:txBody>
        </p:sp>
      </p:grpSp>
      <p:pic>
        <p:nvPicPr>
          <p:cNvPr id="31" name="Picture 3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72072" y="1720496"/>
            <a:ext cx="589016" cy="744451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21832" y="4571199"/>
            <a:ext cx="589016" cy="744451"/>
          </a:xfrm>
          <a:prstGeom prst="rect">
            <a:avLst/>
          </a:prstGeom>
        </p:spPr>
      </p:pic>
      <p:sp>
        <p:nvSpPr>
          <p:cNvPr id="33" name="Freeform 32"/>
          <p:cNvSpPr/>
          <p:nvPr/>
        </p:nvSpPr>
        <p:spPr>
          <a:xfrm>
            <a:off x="3779520" y="3982720"/>
            <a:ext cx="1479323" cy="1727200"/>
          </a:xfrm>
          <a:custGeom>
            <a:avLst/>
            <a:gdLst>
              <a:gd name="connsiteX0" fmla="*/ 0 w 1479323"/>
              <a:gd name="connsiteY0" fmla="*/ 1727200 h 1727200"/>
              <a:gd name="connsiteX1" fmla="*/ 1452880 w 1479323"/>
              <a:gd name="connsiteY1" fmla="*/ 1056640 h 1727200"/>
              <a:gd name="connsiteX2" fmla="*/ 975360 w 1479323"/>
              <a:gd name="connsiteY2" fmla="*/ 0 h 1727200"/>
              <a:gd name="connsiteX3" fmla="*/ 975360 w 1479323"/>
              <a:gd name="connsiteY3" fmla="*/ 0 h 1727200"/>
              <a:gd name="connsiteX4" fmla="*/ 975360 w 1479323"/>
              <a:gd name="connsiteY4" fmla="*/ 0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79323" h="1727200">
                <a:moveTo>
                  <a:pt x="0" y="1727200"/>
                </a:moveTo>
                <a:cubicBezTo>
                  <a:pt x="645160" y="1535853"/>
                  <a:pt x="1290320" y="1344507"/>
                  <a:pt x="1452880" y="1056640"/>
                </a:cubicBezTo>
                <a:cubicBezTo>
                  <a:pt x="1615440" y="768773"/>
                  <a:pt x="975360" y="0"/>
                  <a:pt x="975360" y="0"/>
                </a:cubicBezTo>
                <a:lnTo>
                  <a:pt x="975360" y="0"/>
                </a:lnTo>
                <a:lnTo>
                  <a:pt x="975360" y="0"/>
                </a:lnTo>
              </a:path>
            </a:pathLst>
          </a:custGeom>
          <a:noFill/>
          <a:ln w="57150" cmpd="sng">
            <a:solidFill>
              <a:schemeClr val="tx1"/>
            </a:solidFill>
            <a:prstDash val="sysDash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7930" y="3253818"/>
            <a:ext cx="589016" cy="744451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7010910" y="3344170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100</a:t>
            </a:r>
            <a:endParaRPr lang="en-US" sz="1400" dirty="0"/>
          </a:p>
        </p:txBody>
      </p:sp>
      <p:sp>
        <p:nvSpPr>
          <p:cNvPr id="36" name="TextBox 35"/>
          <p:cNvSpPr txBox="1"/>
          <p:nvPr/>
        </p:nvSpPr>
        <p:spPr>
          <a:xfrm>
            <a:off x="7090994" y="2823285"/>
            <a:ext cx="366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30</a:t>
            </a:r>
            <a:endParaRPr lang="en-US" sz="1400" dirty="0"/>
          </a:p>
        </p:txBody>
      </p:sp>
      <p:sp>
        <p:nvSpPr>
          <p:cNvPr id="37" name="TextBox 36"/>
          <p:cNvSpPr txBox="1"/>
          <p:nvPr/>
        </p:nvSpPr>
        <p:spPr>
          <a:xfrm>
            <a:off x="7046878" y="2328968"/>
            <a:ext cx="3666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</a:t>
            </a:r>
            <a:endParaRPr lang="en-US" sz="1400" dirty="0"/>
          </a:p>
        </p:txBody>
      </p:sp>
      <p:sp>
        <p:nvSpPr>
          <p:cNvPr id="38" name="TextBox 37"/>
          <p:cNvSpPr txBox="1"/>
          <p:nvPr/>
        </p:nvSpPr>
        <p:spPr>
          <a:xfrm>
            <a:off x="511580" y="3466595"/>
            <a:ext cx="13085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i="1" dirty="0" smtClean="0"/>
              <a:t>3 captures</a:t>
            </a:r>
            <a:endParaRPr lang="en-US" sz="1400" i="1" dirty="0"/>
          </a:p>
        </p:txBody>
      </p:sp>
      <p:sp>
        <p:nvSpPr>
          <p:cNvPr id="39" name="TextBox 38"/>
          <p:cNvSpPr txBox="1"/>
          <p:nvPr/>
        </p:nvSpPr>
        <p:spPr>
          <a:xfrm>
            <a:off x="515160" y="5477468"/>
            <a:ext cx="1397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smtClean="0"/>
              <a:t>10,000 captures</a:t>
            </a:r>
            <a:endParaRPr lang="en-US" sz="1400" i="1" dirty="0"/>
          </a:p>
        </p:txBody>
      </p:sp>
      <p:sp>
        <p:nvSpPr>
          <p:cNvPr id="40" name="TextBox 39"/>
          <p:cNvSpPr txBox="1"/>
          <p:nvPr/>
        </p:nvSpPr>
        <p:spPr>
          <a:xfrm rot="20148391">
            <a:off x="2507907" y="3321578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3</a:t>
            </a:r>
            <a:endParaRPr lang="en-US" sz="1400" dirty="0"/>
          </a:p>
        </p:txBody>
      </p:sp>
      <p:sp>
        <p:nvSpPr>
          <p:cNvPr id="41" name="TextBox 40"/>
          <p:cNvSpPr txBox="1"/>
          <p:nvPr/>
        </p:nvSpPr>
        <p:spPr>
          <a:xfrm>
            <a:off x="4788952" y="2530353"/>
            <a:ext cx="4576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140</a:t>
            </a:r>
            <a:endParaRPr lang="en-US" sz="1400" dirty="0"/>
          </a:p>
        </p:txBody>
      </p:sp>
      <p:sp>
        <p:nvSpPr>
          <p:cNvPr id="42" name="TextBox 41"/>
          <p:cNvSpPr txBox="1"/>
          <p:nvPr/>
        </p:nvSpPr>
        <p:spPr>
          <a:xfrm rot="20842521">
            <a:off x="2349928" y="4488426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10,000</a:t>
            </a:r>
            <a:endParaRPr lang="en-US" sz="1400" dirty="0"/>
          </a:p>
        </p:txBody>
      </p:sp>
      <p:sp>
        <p:nvSpPr>
          <p:cNvPr id="43" name="TextBox 42"/>
          <p:cNvSpPr txBox="1"/>
          <p:nvPr/>
        </p:nvSpPr>
        <p:spPr>
          <a:xfrm>
            <a:off x="3335518" y="3758720"/>
            <a:ext cx="6848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10,000</a:t>
            </a:r>
            <a:endParaRPr lang="en-US" sz="1400" dirty="0"/>
          </a:p>
        </p:txBody>
      </p:sp>
      <p:sp>
        <p:nvSpPr>
          <p:cNvPr id="44" name="TextBox 43"/>
          <p:cNvSpPr txBox="1"/>
          <p:nvPr/>
        </p:nvSpPr>
        <p:spPr>
          <a:xfrm>
            <a:off x="2149726" y="2530353"/>
            <a:ext cx="684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10,151</a:t>
            </a:r>
            <a:endParaRPr lang="en-US" sz="1400" dirty="0"/>
          </a:p>
        </p:txBody>
      </p:sp>
      <p:sp>
        <p:nvSpPr>
          <p:cNvPr id="45" name="TextBox 44"/>
          <p:cNvSpPr txBox="1"/>
          <p:nvPr/>
        </p:nvSpPr>
        <p:spPr>
          <a:xfrm>
            <a:off x="5161928" y="1506845"/>
            <a:ext cx="10284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140 captures</a:t>
            </a:r>
            <a:endParaRPr lang="en-US" sz="1200" i="1" dirty="0"/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38527" y="1528718"/>
            <a:ext cx="589016" cy="744451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0607" y="1626501"/>
            <a:ext cx="589016" cy="744451"/>
          </a:xfrm>
          <a:prstGeom prst="rect">
            <a:avLst/>
          </a:prstGeom>
        </p:spPr>
      </p:pic>
      <p:pic>
        <p:nvPicPr>
          <p:cNvPr id="48" name="Picture 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83412" y="1785902"/>
            <a:ext cx="589016" cy="744451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3859623" y="1427574"/>
            <a:ext cx="136199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140 captures</a:t>
            </a:r>
          </a:p>
          <a:p>
            <a:r>
              <a:rPr lang="en-US" sz="1200" i="1" dirty="0" smtClean="0"/>
              <a:t>  3 captures</a:t>
            </a:r>
          </a:p>
          <a:p>
            <a:r>
              <a:rPr lang="en-US" sz="1200" i="1" dirty="0"/>
              <a:t> </a:t>
            </a:r>
            <a:r>
              <a:rPr lang="en-US" sz="1200" i="1" dirty="0" smtClean="0"/>
              <a:t>   10,000 captures</a:t>
            </a:r>
          </a:p>
          <a:p>
            <a:r>
              <a:rPr lang="en-US" sz="1200" i="1" dirty="0"/>
              <a:t> </a:t>
            </a:r>
            <a:r>
              <a:rPr lang="en-US" sz="1200" i="1" dirty="0" smtClean="0"/>
              <a:t>     8 captures</a:t>
            </a:r>
            <a:endParaRPr lang="en-US" sz="1200" i="1" dirty="0"/>
          </a:p>
        </p:txBody>
      </p:sp>
      <p:pic>
        <p:nvPicPr>
          <p:cNvPr id="53" name="Picture 5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524790" y="2412937"/>
            <a:ext cx="1148098" cy="1148098"/>
          </a:xfrm>
          <a:prstGeom prst="rect">
            <a:avLst/>
          </a:prstGeom>
        </p:spPr>
      </p:pic>
      <p:grpSp>
        <p:nvGrpSpPr>
          <p:cNvPr id="73" name="Group 72"/>
          <p:cNvGrpSpPr/>
          <p:nvPr/>
        </p:nvGrpSpPr>
        <p:grpSpPr>
          <a:xfrm>
            <a:off x="7968270" y="5326150"/>
            <a:ext cx="1100538" cy="1104720"/>
            <a:chOff x="6305475" y="4745510"/>
            <a:chExt cx="1407150" cy="1412497"/>
          </a:xfrm>
        </p:grpSpPr>
        <p:sp>
          <p:nvSpPr>
            <p:cNvPr id="63" name="Rectangle 62"/>
            <p:cNvSpPr/>
            <p:nvPr/>
          </p:nvSpPr>
          <p:spPr>
            <a:xfrm>
              <a:off x="6359855" y="5125504"/>
              <a:ext cx="1308549" cy="1032503"/>
            </a:xfrm>
            <a:prstGeom prst="rect">
              <a:avLst/>
            </a:prstGeom>
            <a:ln>
              <a:solidFill>
                <a:srgbClr val="008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64" name="Picture 63" descr="OpenWayback-banner100 (1)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9199" y="5503650"/>
              <a:ext cx="1109501" cy="279471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6305475" y="5666221"/>
              <a:ext cx="140715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b="1" dirty="0" smtClean="0"/>
                <a:t>Alice’s Captures</a:t>
              </a:r>
              <a:endParaRPr lang="en-US" sz="1100" b="1" dirty="0"/>
            </a:p>
          </p:txBody>
        </p:sp>
        <p:pic>
          <p:nvPicPr>
            <p:cNvPr id="66" name="Picture 65" descr="dagobert83_female_user_icon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2005" y="5147403"/>
              <a:ext cx="382147" cy="382147"/>
            </a:xfrm>
            <a:prstGeom prst="rect">
              <a:avLst/>
            </a:prstGeom>
          </p:spPr>
        </p:pic>
        <p:sp>
          <p:nvSpPr>
            <p:cNvPr id="67" name="TextBox 66"/>
            <p:cNvSpPr txBox="1"/>
            <p:nvPr/>
          </p:nvSpPr>
          <p:spPr>
            <a:xfrm>
              <a:off x="6516453" y="4745510"/>
              <a:ext cx="9887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 smtClean="0"/>
                <a:t>5 captures</a:t>
              </a:r>
              <a:endParaRPr lang="en-US" sz="1400" i="1" dirty="0"/>
            </a:p>
          </p:txBody>
        </p:sp>
      </p:grpSp>
      <p:pic>
        <p:nvPicPr>
          <p:cNvPr id="72" name="Picture 7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10337" y="4553010"/>
            <a:ext cx="1148098" cy="1148098"/>
          </a:xfrm>
          <a:prstGeom prst="rect">
            <a:avLst/>
          </a:prstGeom>
        </p:spPr>
      </p:pic>
      <p:cxnSp>
        <p:nvCxnSpPr>
          <p:cNvPr id="74" name="Straight Connector 73"/>
          <p:cNvCxnSpPr/>
          <p:nvPr/>
        </p:nvCxnSpPr>
        <p:spPr>
          <a:xfrm>
            <a:off x="4523459" y="3308597"/>
            <a:ext cx="1542804" cy="1366545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0" name="Rectangle 79"/>
          <p:cNvSpPr/>
          <p:nvPr/>
        </p:nvSpPr>
        <p:spPr>
          <a:xfrm>
            <a:off x="8004869" y="4513985"/>
            <a:ext cx="1029353" cy="642680"/>
          </a:xfrm>
          <a:prstGeom prst="rect">
            <a:avLst/>
          </a:prstGeom>
          <a:ln>
            <a:solidFill>
              <a:srgbClr val="0000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1" name="Picture 80" descr="OpenWayback-banner100 (1)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31" y="4781778"/>
            <a:ext cx="983683" cy="247779"/>
          </a:xfrm>
          <a:prstGeom prst="rect">
            <a:avLst/>
          </a:prstGeom>
        </p:spPr>
      </p:pic>
      <p:sp>
        <p:nvSpPr>
          <p:cNvPr id="82" name="TextBox 81"/>
          <p:cNvSpPr txBox="1"/>
          <p:nvPr/>
        </p:nvSpPr>
        <p:spPr>
          <a:xfrm>
            <a:off x="8004368" y="4922482"/>
            <a:ext cx="108740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b="1" dirty="0" smtClean="0"/>
              <a:t>Bob’s Captures</a:t>
            </a:r>
            <a:endParaRPr lang="en-US" sz="1100" b="1" dirty="0"/>
          </a:p>
        </p:txBody>
      </p:sp>
      <p:pic>
        <p:nvPicPr>
          <p:cNvPr id="83" name="Picture 82" descr="male-icon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7892" y="4513985"/>
            <a:ext cx="302799" cy="302799"/>
          </a:xfrm>
          <a:prstGeom prst="rect">
            <a:avLst/>
          </a:prstGeom>
        </p:spPr>
      </p:pic>
      <p:sp>
        <p:nvSpPr>
          <p:cNvPr id="84" name="TextBox 83"/>
          <p:cNvSpPr txBox="1"/>
          <p:nvPr/>
        </p:nvSpPr>
        <p:spPr>
          <a:xfrm>
            <a:off x="8067839" y="4212478"/>
            <a:ext cx="9797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smtClean="0"/>
              <a:t>3 captures</a:t>
            </a:r>
            <a:endParaRPr lang="en-US" sz="1400" i="1" dirty="0"/>
          </a:p>
        </p:txBody>
      </p:sp>
      <p:cxnSp>
        <p:nvCxnSpPr>
          <p:cNvPr id="85" name="Straight Connector 84"/>
          <p:cNvCxnSpPr>
            <a:stCxn id="72" idx="3"/>
            <a:endCxn id="81" idx="1"/>
          </p:cNvCxnSpPr>
          <p:nvPr/>
        </p:nvCxnSpPr>
        <p:spPr>
          <a:xfrm flipV="1">
            <a:off x="6958435" y="4905668"/>
            <a:ext cx="1042496" cy="221391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Connector 87"/>
          <p:cNvCxnSpPr>
            <a:endCxn id="63" idx="1"/>
          </p:cNvCxnSpPr>
          <p:nvPr/>
        </p:nvCxnSpPr>
        <p:spPr>
          <a:xfrm>
            <a:off x="6958435" y="5332758"/>
            <a:ext cx="1052366" cy="694350"/>
          </a:xfrm>
          <a:prstGeom prst="line">
            <a:avLst/>
          </a:prstGeom>
          <a:ln w="34925">
            <a:headEnd type="triangle" w="lg" len="lg"/>
            <a:tailEnd type="none" w="lg" len="lg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1" name="Picture 9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69419" y="4072333"/>
            <a:ext cx="589016" cy="744451"/>
          </a:xfrm>
          <a:prstGeom prst="rect">
            <a:avLst/>
          </a:prstGeom>
        </p:spPr>
      </p:pic>
      <p:sp>
        <p:nvSpPr>
          <p:cNvPr id="93" name="TextBox 92"/>
          <p:cNvSpPr txBox="1"/>
          <p:nvPr/>
        </p:nvSpPr>
        <p:spPr>
          <a:xfrm>
            <a:off x="5723257" y="3918444"/>
            <a:ext cx="275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8</a:t>
            </a:r>
            <a:endParaRPr lang="en-US" sz="1400" dirty="0"/>
          </a:p>
        </p:txBody>
      </p:sp>
      <p:sp>
        <p:nvSpPr>
          <p:cNvPr id="94" name="TextBox 93"/>
          <p:cNvSpPr txBox="1"/>
          <p:nvPr/>
        </p:nvSpPr>
        <p:spPr>
          <a:xfrm>
            <a:off x="138511" y="6137670"/>
            <a:ext cx="24965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u="sng" dirty="0"/>
              <a:t>More </a:t>
            </a:r>
            <a:r>
              <a:rPr lang="en-US" sz="1200" u="sng" dirty="0" smtClean="0"/>
              <a:t>info:</a:t>
            </a:r>
          </a:p>
          <a:p>
            <a:r>
              <a:rPr lang="en-US" dirty="0" smtClean="0">
                <a:hlinkClick r:id="rId13" action="ppaction://hlinkfile"/>
              </a:rPr>
              <a:t>http://</a:t>
            </a:r>
            <a:r>
              <a:rPr lang="en-US" dirty="0" err="1" smtClean="0">
                <a:hlinkClick r:id="rId13" action="ppaction://hlinkfile"/>
              </a:rPr>
              <a:t>bit.ly</a:t>
            </a:r>
            <a:r>
              <a:rPr lang="en-US" dirty="0">
                <a:hlinkClick r:id="rId13" action="ppaction://hlinkfile"/>
              </a:rPr>
              <a:t>/</a:t>
            </a:r>
            <a:r>
              <a:rPr lang="en-US" dirty="0" err="1">
                <a:hlinkClick r:id="rId13" action="ppaction://hlinkfile"/>
              </a:rPr>
              <a:t>DCdatathon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2720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rved Left Arrow 7"/>
          <p:cNvSpPr/>
          <p:nvPr/>
        </p:nvSpPr>
        <p:spPr>
          <a:xfrm rot="16200000">
            <a:off x="6498080" y="-193931"/>
            <a:ext cx="946784" cy="1883922"/>
          </a:xfrm>
          <a:prstGeom prst="curvedLeftArrow">
            <a:avLst/>
          </a:prstGeom>
          <a:solidFill>
            <a:srgbClr val="5E97EF"/>
          </a:solidFill>
          <a:ln w="3175" cmpd="sng">
            <a:solidFill>
              <a:schemeClr val="tx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866853" y="566799"/>
            <a:ext cx="955070" cy="85083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 Need Use Cases!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60460"/>
            <a:ext cx="8229600" cy="4525963"/>
          </a:xfrm>
        </p:spPr>
        <p:txBody>
          <a:bodyPr/>
          <a:lstStyle/>
          <a:p>
            <a:r>
              <a:rPr lang="en-US" dirty="0" smtClean="0"/>
              <a:t>Concerns with access control of your private web archives?</a:t>
            </a:r>
          </a:p>
          <a:p>
            <a:r>
              <a:rPr lang="en-US" dirty="0" smtClean="0"/>
              <a:t>Past experience where this would be helpful?</a:t>
            </a:r>
          </a:p>
          <a:p>
            <a:r>
              <a:rPr lang="en-US" dirty="0" smtClean="0"/>
              <a:t>Ideas about web archive protection mechanisms?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Archives Unleashed 2.0:Web Archive Datathon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5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513727" y="1232972"/>
            <a:ext cx="14279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@machawk1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4690" y="1221423"/>
            <a:ext cx="439037" cy="439037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803552">
            <a:off x="7059970" y="294568"/>
            <a:ext cx="12505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rgbClr val="FF0000"/>
                </a:solidFill>
              </a:rPr>
              <a:t>Send them here!</a:t>
            </a:r>
            <a:endParaRPr lang="en-US" sz="1200" b="1" dirty="0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697"/>
            <a:ext cx="1440758" cy="158887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900000">
            <a:off x="1146779" y="560139"/>
            <a:ext cx="911627" cy="91162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7200" y="6018507"/>
            <a:ext cx="8028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Georgia"/>
                <a:cs typeface="Georgia"/>
              </a:rPr>
              <a:t>Exploring </a:t>
            </a:r>
            <a:r>
              <a:rPr lang="en-US" b="1" dirty="0">
                <a:solidFill>
                  <a:srgbClr val="FF0000"/>
                </a:solidFill>
                <a:latin typeface="Georgia"/>
                <a:cs typeface="Georgia"/>
              </a:rPr>
              <a:t>Aggregation</a:t>
            </a:r>
            <a:r>
              <a:rPr lang="en-US" dirty="0">
                <a:latin typeface="Georgia"/>
                <a:cs typeface="Georgia"/>
              </a:rPr>
              <a:t> of Personal, Private, and Institutional Web Archives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2070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17619</TotalTime>
  <Words>225</Words>
  <Application>Microsoft Macintosh PowerPoint</Application>
  <PresentationFormat>On-screen Show (4:3)</PresentationFormat>
  <Paragraphs>66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Exploring Aggregation of Personal, Private, and Institutional Web Archives</vt:lpstr>
      <vt:lpstr>Problem</vt:lpstr>
      <vt:lpstr>Oh, the things we preserve…</vt:lpstr>
      <vt:lpstr>A Framework for Aggregation With Access Control</vt:lpstr>
      <vt:lpstr>I Need Use Cases!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K</dc:creator>
  <cp:lastModifiedBy>M K</cp:lastModifiedBy>
  <cp:revision>660</cp:revision>
  <dcterms:created xsi:type="dcterms:W3CDTF">2015-05-13T18:26:10Z</dcterms:created>
  <dcterms:modified xsi:type="dcterms:W3CDTF">2016-06-13T18:02:29Z</dcterms:modified>
</cp:coreProperties>
</file>